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23" r:id="rId7"/>
    <p:sldId id="324" r:id="rId8"/>
    <p:sldId id="325" r:id="rId9"/>
    <p:sldId id="327" r:id="rId10"/>
    <p:sldId id="328" r:id="rId11"/>
    <p:sldId id="326" r:id="rId12"/>
    <p:sldId id="329" r:id="rId13"/>
    <p:sldId id="331" r:id="rId14"/>
    <p:sldId id="330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052" autoAdjust="0"/>
  </p:normalViewPr>
  <p:slideViewPr>
    <p:cSldViewPr snapToGrid="0" snapToObjects="1">
      <p:cViewPr>
        <p:scale>
          <a:sx n="70" d="100"/>
          <a:sy n="70" d="100"/>
        </p:scale>
        <p:origin x="1166" y="2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Finally, here is a diagram of what a possible mission model could look like</a:t>
            </a:r>
          </a:p>
          <a:p>
            <a:pPr marL="228600" indent="-228600">
              <a:buAutoNum type="arabicPeriod"/>
            </a:pPr>
            <a:r>
              <a:rPr lang="en-US" dirty="0"/>
              <a:t>The only communication between ROV and AUV would be critical stuff like location which needs to be reported to humans on the mothership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07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Read off the slides</a:t>
            </a:r>
          </a:p>
          <a:p>
            <a:pPr marL="228600" indent="-228600">
              <a:buAutoNum type="arabicPeriod"/>
            </a:pPr>
            <a:r>
              <a:rPr lang="en-US" dirty="0"/>
              <a:t>Cost is a massive factor, more time spent on the seabed in one mission, the better (fewer dives)</a:t>
            </a:r>
          </a:p>
          <a:p>
            <a:pPr marL="228600" indent="-228600">
              <a:buAutoNum type="arabicPeriod"/>
            </a:pPr>
            <a:r>
              <a:rPr lang="en-US" dirty="0"/>
              <a:t>There’s a lot we can learn from exploring the deep sea</a:t>
            </a:r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This is the type of data I’ll be focusing on</a:t>
            </a:r>
          </a:p>
          <a:p>
            <a:pPr marL="228600" indent="-228600">
              <a:buAutoNum type="arabicPeriod"/>
            </a:pPr>
            <a:r>
              <a:rPr lang="en-US" dirty="0"/>
              <a:t>Best data to represent mapping of the sea floor</a:t>
            </a:r>
          </a:p>
          <a:p>
            <a:pPr marL="228600" indent="-228600">
              <a:buAutoNum type="arabicPeriod"/>
            </a:pPr>
            <a:r>
              <a:rPr lang="en-US" dirty="0"/>
              <a:t>Pretty accurate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82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Explain sonar, how time and frequency of the returned signals help us calculate </a:t>
            </a:r>
          </a:p>
          <a:p>
            <a:pPr marL="228600" indent="-228600">
              <a:buAutoNum type="arabicPeriod"/>
            </a:pPr>
            <a:r>
              <a:rPr lang="en-US" dirty="0"/>
              <a:t>Multibeam is a fan of outbound signals, more accurate and greater resolution than single beam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742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Interpolation constructs new data points based on a known discrete set of points</a:t>
            </a:r>
          </a:p>
          <a:p>
            <a:pPr marL="228600" indent="-228600">
              <a:buAutoNum type="arabicPeriod"/>
            </a:pPr>
            <a:r>
              <a:rPr lang="en-US" dirty="0"/>
              <a:t>Many different techniques: Spline, inverse distance weighted, and the one we will use is called kriging</a:t>
            </a:r>
          </a:p>
          <a:p>
            <a:pPr marL="228600" indent="-228600">
              <a:buAutoNum type="arabicPeriod"/>
            </a:pPr>
            <a:r>
              <a:rPr lang="en-IN" dirty="0"/>
              <a:t>After initial collection of data, we can increase resolution, construct mapping, and fix original points with the help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6791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 is arranged into </a:t>
            </a:r>
            <a:r>
              <a:rPr lang="en-US" dirty="0" err="1"/>
              <a:t>rasters</a:t>
            </a:r>
            <a:r>
              <a:rPr lang="en-US" dirty="0"/>
              <a:t> (grids)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4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AUVs and ROVs need to resurface in order to offload their data, which is then processed on land or on the mother ship</a:t>
            </a:r>
          </a:p>
          <a:p>
            <a:pPr marL="228600" indent="-228600">
              <a:buAutoNum type="arabicPeriod"/>
            </a:pPr>
            <a:r>
              <a:rPr lang="en-US" dirty="0"/>
              <a:t>Dives and resurfacing is expensive/risky</a:t>
            </a:r>
          </a:p>
          <a:p>
            <a:pPr marL="228600" indent="-228600">
              <a:buAutoNum type="arabicPeriod"/>
            </a:pPr>
            <a:r>
              <a:rPr lang="en-US" dirty="0"/>
              <a:t>If we could perform all the computation on the AUV itself, it could do longer missions and increase mission 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96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way to do this is by parallelizing the computation -&gt; GPU’s!!</a:t>
            </a:r>
          </a:p>
          <a:p>
            <a:pPr marL="228600" indent="-228600">
              <a:buAutoNum type="arabicPeriod"/>
            </a:pPr>
            <a:r>
              <a:rPr lang="en-US" dirty="0"/>
              <a:t>The hardware is cased and protected on the AUV so that it can run correctly</a:t>
            </a:r>
          </a:p>
          <a:p>
            <a:pPr marL="228600" indent="-228600">
              <a:buAutoNum type="arabicPeriod"/>
            </a:pPr>
            <a:r>
              <a:rPr lang="en-US" dirty="0"/>
              <a:t>Has already been done by company called </a:t>
            </a:r>
            <a:r>
              <a:rPr lang="en-US" dirty="0" err="1"/>
              <a:t>Greensea</a:t>
            </a:r>
            <a:r>
              <a:rPr lang="en-US" dirty="0"/>
              <a:t> IQ who ran ML models on their AUVs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52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As mentioned before, this real time interpolation would have many benefits</a:t>
            </a:r>
          </a:p>
          <a:p>
            <a:pPr marL="228600" indent="-2286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31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deohive.net/item/digital-terrain-sea-floor-hud/1934536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elier-yuwa.ciao.jp/pronote/pronote/pronote/airborne-lidar-and-bathymetry-nn-194093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ndoksurveyor.com/survei-hidrografi-menggunakan-multibeam-echosound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dret.ibk.ethz.ch/research/past-projects/polynomial-chaos-krig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s.stackexchange.com/questions/253499/how-to-plot-gridded-map-from-lat-lon-and-fill-values-in-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hmidtocean.org/technology/robotic-platforms/autonomous-underwater-vehicle-au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ss.globecomposite.com/case-studies-auv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logos-world.net/nvidia-log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Real Time Interpolation for Deep sea AUV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805A9-DA6A-E838-60A5-31AD9118BD44}"/>
              </a:ext>
            </a:extLst>
          </p:cNvPr>
          <p:cNvSpPr txBox="1"/>
          <p:nvPr/>
        </p:nvSpPr>
        <p:spPr>
          <a:xfrm>
            <a:off x="4500372" y="4163240"/>
            <a:ext cx="3191256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 Saxena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4CDF-2066-9B7E-C279-D001E63F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9DDE4-2959-2B1C-2F2C-C597B75B2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6E39D-EDBD-DDD1-BA84-04E5757B9D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mission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data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0A3EB-C861-4614-9E29-EEF8A085B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9577" y="4163196"/>
            <a:ext cx="44912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701F-8B76-B9D5-CF5D-0FA55FDC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A258D-4E90-4352-C832-DFED91A2A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5D475-2890-1807-580A-D039C009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37" y="1933574"/>
            <a:ext cx="6235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34640"/>
            <a:ext cx="7764379" cy="32073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than 80% of the ocean floor remains unexplored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Studying seabed topography helps us understand the climate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Exploration of seabed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E9C3-9198-A8D1-F51D-FA1FBF12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Bathymetry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1C98E-36E4-BDDB-33BB-EB994D36C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4AE02-5087-8F1F-BEDB-A4F308E9FC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Measurement of the depth of the seafloor, similar to elevation on land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A4E753-96B6-1663-218A-FD4C6F5E4C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1310" y="3781926"/>
            <a:ext cx="5049553" cy="2840373"/>
          </a:xfrm>
        </p:spPr>
      </p:pic>
    </p:spTree>
    <p:extLst>
      <p:ext uri="{BB962C8B-B14F-4D97-AF65-F5344CB8AC3E}">
        <p14:creationId xmlns:p14="http://schemas.microsoft.com/office/powerpoint/2010/main" val="345013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BE7C-1EBA-07CC-0CD5-80BF9E80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AUV’s Collect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DE556-8769-2B33-01A7-980DBEA87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E73E-92EF-B45A-515B-FC7EC79661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Multibeam echosounder mounted to bottom of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Emits sound into the water, hits seafloor, echoes back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05CF0-D890-2703-F0B0-8BE68721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54016" y="3128210"/>
            <a:ext cx="4710585" cy="35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255-1D36-9C96-5D15-FA67FD64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1711-6710-7AE6-6FB7-8863B0D22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43537" y="2303029"/>
            <a:ext cx="3982488" cy="3497698"/>
          </a:xfrm>
        </p:spPr>
        <p:txBody>
          <a:bodyPr/>
          <a:lstStyle/>
          <a:p>
            <a:r>
              <a:rPr lang="en-US" dirty="0"/>
              <a:t>Spatial technique that uses a limited number of data points to estimate other values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F4EC4-961F-CF53-0360-1572BEB8A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A243F-3236-DC70-5175-19257579B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94271" y="3011529"/>
            <a:ext cx="5005939" cy="35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5C723-4C0C-54EC-0EBD-8622EFDD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F7B2-95DD-5439-93E2-BB54D91B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47948-C911-89BD-4E2C-8A97994C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A0AF-1204-83B1-D4D8-B363554A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EEE-8168-7609-3D85-985F4356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Processing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3B478-0CFA-4D2C-41BC-91C4C2BFE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A3F29-991E-CF2A-3AE3-564BAC3CC6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AUV needs to surface to offload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 is computationally expensive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5373EE-38E6-9873-8700-010319050C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8544" y="4027105"/>
            <a:ext cx="4099322" cy="2732881"/>
          </a:xfrm>
        </p:spPr>
      </p:pic>
    </p:spTree>
    <p:extLst>
      <p:ext uri="{BB962C8B-B14F-4D97-AF65-F5344CB8AC3E}">
        <p14:creationId xmlns:p14="http://schemas.microsoft.com/office/powerpoint/2010/main" val="6158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A7E7-9615-9205-D275-CF7301EC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0EC5-061A-6CEB-3828-070EF12DA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3987985" cy="3497698"/>
          </a:xfrm>
        </p:spPr>
        <p:txBody>
          <a:bodyPr/>
          <a:lstStyle/>
          <a:p>
            <a:r>
              <a:rPr lang="en-US" dirty="0"/>
              <a:t>GPU implementation with hardware on the AUV</a:t>
            </a:r>
          </a:p>
          <a:p>
            <a:r>
              <a:rPr lang="en-US" dirty="0"/>
              <a:t>Saves mission time and money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B2951-E79D-AF14-060E-34D6543C3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32644-3CB0-74AB-4739-216091C9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53525" y="5038726"/>
            <a:ext cx="2709333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0E4BF-070B-C754-86A0-30BFA6DC1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71774" y="3503321"/>
            <a:ext cx="3987984" cy="32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949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{6D42BCAA-41FA-47CB-A1D3-4DEA6AF2F7FC}tf78438558_win32</Template>
  <TotalTime>725</TotalTime>
  <Words>433</Words>
  <Application>Microsoft Office PowerPoint</Application>
  <PresentationFormat>Widescreen</PresentationFormat>
  <Paragraphs>55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Custom</vt:lpstr>
      <vt:lpstr>Real Time Interpolation for Deep sea AUV Data</vt:lpstr>
      <vt:lpstr>Motivation</vt:lpstr>
      <vt:lpstr>Bathymetry data</vt:lpstr>
      <vt:lpstr>How AUV’s Collect Data</vt:lpstr>
      <vt:lpstr>interpolation</vt:lpstr>
      <vt:lpstr>PowerPoint Presentation</vt:lpstr>
      <vt:lpstr>PowerPoint Presentation</vt:lpstr>
      <vt:lpstr>Current Data Processing</vt:lpstr>
      <vt:lpstr>Real time processing</vt:lpstr>
      <vt:lpstr>benefits</vt:lpstr>
      <vt:lpstr>Final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DEVANSHU SAXENA</dc:creator>
  <cp:lastModifiedBy>DEVANSHU SAXENA</cp:lastModifiedBy>
  <cp:revision>15</cp:revision>
  <dcterms:created xsi:type="dcterms:W3CDTF">2025-03-04T03:36:36Z</dcterms:created>
  <dcterms:modified xsi:type="dcterms:W3CDTF">2025-03-04T15:41:56Z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